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77" r:id="rId2"/>
    <p:sldId id="280" r:id="rId3"/>
    <p:sldId id="281"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80" d="100"/>
          <a:sy n="80" d="100"/>
        </p:scale>
        <p:origin x="-1816"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x-none"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x-none" smtClean="0"/>
              <a:t>Click to edit Master subtitle style</a:t>
            </a:r>
            <a:endParaRPr lang="en-US"/>
          </a:p>
        </p:txBody>
      </p:sp>
      <p:sp>
        <p:nvSpPr>
          <p:cNvPr id="4" name="Date Placeholder 3"/>
          <p:cNvSpPr>
            <a:spLocks noGrp="1"/>
          </p:cNvSpPr>
          <p:nvPr>
            <p:ph type="dt" sz="half" idx="10"/>
          </p:nvPr>
        </p:nvSpPr>
        <p:spPr/>
        <p:txBody>
          <a:bodyPr/>
          <a:lstStyle/>
          <a:p>
            <a:fld id="{AD5682BE-7886-B24D-BBB6-565849AB869D}"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1814600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AD5682BE-7886-B24D-BBB6-565849AB869D}"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223122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x-none"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AD5682BE-7886-B24D-BBB6-565849AB869D}"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49549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idx="1"/>
          </p:nvPr>
        </p:nvSpPr>
        <p:spPr/>
        <p:txBody>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10"/>
          </p:nvPr>
        </p:nvSpPr>
        <p:spPr/>
        <p:txBody>
          <a:bodyPr/>
          <a:lstStyle/>
          <a:p>
            <a:fld id="{AD5682BE-7886-B24D-BBB6-565849AB869D}"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770759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x-none"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x-none" smtClean="0"/>
              <a:t>Click to edit Master text styles</a:t>
            </a:r>
          </a:p>
        </p:txBody>
      </p:sp>
      <p:sp>
        <p:nvSpPr>
          <p:cNvPr id="4" name="Date Placeholder 3"/>
          <p:cNvSpPr>
            <a:spLocks noGrp="1"/>
          </p:cNvSpPr>
          <p:nvPr>
            <p:ph type="dt" sz="half" idx="10"/>
          </p:nvPr>
        </p:nvSpPr>
        <p:spPr/>
        <p:txBody>
          <a:bodyPr/>
          <a:lstStyle/>
          <a:p>
            <a:fld id="{AD5682BE-7886-B24D-BBB6-565849AB869D}" type="datetimeFigureOut">
              <a:rPr lang="en-US" smtClean="0"/>
              <a:t>17/04/23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829530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Date Placeholder 4"/>
          <p:cNvSpPr>
            <a:spLocks noGrp="1"/>
          </p:cNvSpPr>
          <p:nvPr>
            <p:ph type="dt" sz="half" idx="10"/>
          </p:nvPr>
        </p:nvSpPr>
        <p:spPr/>
        <p:txBody>
          <a:bodyPr/>
          <a:lstStyle/>
          <a:p>
            <a:fld id="{AD5682BE-7886-B24D-BBB6-565849AB869D}"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6100207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x-none"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x-none"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7" name="Date Placeholder 6"/>
          <p:cNvSpPr>
            <a:spLocks noGrp="1"/>
          </p:cNvSpPr>
          <p:nvPr>
            <p:ph type="dt" sz="half" idx="10"/>
          </p:nvPr>
        </p:nvSpPr>
        <p:spPr/>
        <p:txBody>
          <a:bodyPr/>
          <a:lstStyle/>
          <a:p>
            <a:fld id="{AD5682BE-7886-B24D-BBB6-565849AB869D}" type="datetimeFigureOut">
              <a:rPr lang="en-US" smtClean="0"/>
              <a:t>17/04/23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9176052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x-none" smtClean="0"/>
              <a:t>Click to edit Master title style</a:t>
            </a:r>
            <a:endParaRPr lang="en-US"/>
          </a:p>
        </p:txBody>
      </p:sp>
      <p:sp>
        <p:nvSpPr>
          <p:cNvPr id="3" name="Date Placeholder 2"/>
          <p:cNvSpPr>
            <a:spLocks noGrp="1"/>
          </p:cNvSpPr>
          <p:nvPr>
            <p:ph type="dt" sz="half" idx="10"/>
          </p:nvPr>
        </p:nvSpPr>
        <p:spPr/>
        <p:txBody>
          <a:bodyPr/>
          <a:lstStyle/>
          <a:p>
            <a:fld id="{AD5682BE-7886-B24D-BBB6-565849AB869D}" type="datetimeFigureOut">
              <a:rPr lang="en-US" smtClean="0"/>
              <a:t>17/04/23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1222645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5682BE-7886-B24D-BBB6-565849AB869D}" type="datetimeFigureOut">
              <a:rPr lang="en-US" smtClean="0"/>
              <a:t>17/04/23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677671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x-none"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AD5682BE-7886-B24D-BBB6-565849AB869D}"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4295470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x-none"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x-none" smtClean="0"/>
              <a:t>Click to edit Master text styles</a:t>
            </a:r>
          </a:p>
        </p:txBody>
      </p:sp>
      <p:sp>
        <p:nvSpPr>
          <p:cNvPr id="5" name="Date Placeholder 4"/>
          <p:cNvSpPr>
            <a:spLocks noGrp="1"/>
          </p:cNvSpPr>
          <p:nvPr>
            <p:ph type="dt" sz="half" idx="10"/>
          </p:nvPr>
        </p:nvSpPr>
        <p:spPr/>
        <p:txBody>
          <a:bodyPr/>
          <a:lstStyle/>
          <a:p>
            <a:fld id="{AD5682BE-7886-B24D-BBB6-565849AB869D}" type="datetimeFigureOut">
              <a:rPr lang="en-US" smtClean="0"/>
              <a:t>17/04/23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BD99EA-D207-0845-9E0B-D9E7937DB561}" type="slidenum">
              <a:rPr lang="en-US" smtClean="0"/>
              <a:t>‹#›</a:t>
            </a:fld>
            <a:endParaRPr lang="en-US"/>
          </a:p>
        </p:txBody>
      </p:sp>
    </p:spTree>
    <p:extLst>
      <p:ext uri="{BB962C8B-B14F-4D97-AF65-F5344CB8AC3E}">
        <p14:creationId xmlns:p14="http://schemas.microsoft.com/office/powerpoint/2010/main" val="2508053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x-none"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x-none" smtClean="0"/>
              <a:t>Click to edit Master text styles</a:t>
            </a:r>
          </a:p>
          <a:p>
            <a:pPr lvl="1"/>
            <a:r>
              <a:rPr lang="x-none" smtClean="0"/>
              <a:t>Second level</a:t>
            </a:r>
          </a:p>
          <a:p>
            <a:pPr lvl="2"/>
            <a:r>
              <a:rPr lang="x-none" smtClean="0"/>
              <a:t>Third level</a:t>
            </a:r>
          </a:p>
          <a:p>
            <a:pPr lvl="3"/>
            <a:r>
              <a:rPr lang="x-none" smtClean="0"/>
              <a:t>Fourth level</a:t>
            </a:r>
          </a:p>
          <a:p>
            <a:pPr lvl="4"/>
            <a:r>
              <a:rPr lang="x-none"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5682BE-7886-B24D-BBB6-565849AB869D}" type="datetimeFigureOut">
              <a:rPr lang="en-US" smtClean="0"/>
              <a:t>17/04/23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BD99EA-D207-0845-9E0B-D9E7937DB561}" type="slidenum">
              <a:rPr lang="en-US" smtClean="0"/>
              <a:t>‹#›</a:t>
            </a:fld>
            <a:endParaRPr lang="en-US"/>
          </a:p>
        </p:txBody>
      </p:sp>
    </p:spTree>
    <p:extLst>
      <p:ext uri="{BB962C8B-B14F-4D97-AF65-F5344CB8AC3E}">
        <p14:creationId xmlns:p14="http://schemas.microsoft.com/office/powerpoint/2010/main" val="14015918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Course Name: Fundamentals of Investment </a:t>
            </a:r>
            <a:endParaRPr lang="en-US" dirty="0"/>
          </a:p>
        </p:txBody>
      </p:sp>
      <p:sp>
        <p:nvSpPr>
          <p:cNvPr id="3" name="Subtitle 2"/>
          <p:cNvSpPr>
            <a:spLocks noGrp="1"/>
          </p:cNvSpPr>
          <p:nvPr>
            <p:ph type="subTitle" idx="1"/>
          </p:nvPr>
        </p:nvSpPr>
        <p:spPr/>
        <p:txBody>
          <a:bodyPr/>
          <a:lstStyle/>
          <a:p>
            <a:r>
              <a:rPr lang="en-US" dirty="0" smtClean="0"/>
              <a:t>Week 2: Fixed Income Securities</a:t>
            </a:r>
            <a:endParaRPr lang="en-US" dirty="0"/>
          </a:p>
        </p:txBody>
      </p:sp>
    </p:spTree>
    <p:extLst>
      <p:ext uri="{BB962C8B-B14F-4D97-AF65-F5344CB8AC3E}">
        <p14:creationId xmlns:p14="http://schemas.microsoft.com/office/powerpoint/2010/main" val="1421807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a Credit Rating?</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a:t>A credit rating is an assessment of the creditworthiness of a borrower in general terms or with respect to a particular debt or financial obligation. It can be assigned to any entity that seeks to borrow money — an individual, corporation, state or provincial authority, or sovereign government.</a:t>
            </a:r>
          </a:p>
          <a:p>
            <a:pPr algn="just"/>
            <a:r>
              <a:rPr lang="en-US" dirty="0"/>
              <a:t>Evaluating the creditworthiness of an instrument comprises of both qualitative and quantitative assessments, making credit rating far from a straightforward mathematical calculation.</a:t>
            </a:r>
          </a:p>
          <a:p>
            <a:endParaRPr lang="en-US" dirty="0"/>
          </a:p>
        </p:txBody>
      </p:sp>
    </p:spTree>
    <p:extLst>
      <p:ext uri="{BB962C8B-B14F-4D97-AF65-F5344CB8AC3E}">
        <p14:creationId xmlns:p14="http://schemas.microsoft.com/office/powerpoint/2010/main" val="11654606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are Credit Rating Agencies?</a:t>
            </a:r>
            <a:r>
              <a:rPr lang="en-US" dirty="0"/>
              <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A credit rating agency (CRA) is a company that rates debtors on the basis of their ability to pay back their interests and loan amount on time and the probability of them defaulting. CRAs were set up to provide independent evidence and research-based opinion on the ability and willingness of the issuer to meet debt service obligations, quintessentially attaching a probability of default to a specific instrument.</a:t>
            </a:r>
          </a:p>
          <a:p>
            <a:pPr algn="just"/>
            <a:r>
              <a:rPr lang="en-US" dirty="0"/>
              <a:t>Credit rating agencies in India came into existence in the second half of the 1980s. In India, CRAs are regulated by SEBI (Credit Rating Agencies) Regulations, 1999 of the Securities and Exchange Board of India Act, 1992.</a:t>
            </a:r>
          </a:p>
          <a:p>
            <a:endParaRPr lang="en-US" dirty="0"/>
          </a:p>
        </p:txBody>
      </p:sp>
    </p:spTree>
    <p:extLst>
      <p:ext uri="{BB962C8B-B14F-4D97-AF65-F5344CB8AC3E}">
        <p14:creationId xmlns:p14="http://schemas.microsoft.com/office/powerpoint/2010/main" val="3309563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SEBI’s Detection for CRAs</a:t>
            </a:r>
            <a:r>
              <a:rPr lang="en-US" dirty="0"/>
              <a:t/>
            </a:r>
            <a:br>
              <a:rPr lang="en-US" dirty="0"/>
            </a:br>
            <a:endParaRPr lang="en-US" dirty="0"/>
          </a:p>
        </p:txBody>
      </p:sp>
      <p:sp>
        <p:nvSpPr>
          <p:cNvPr id="3" name="Content Placeholder 2"/>
          <p:cNvSpPr>
            <a:spLocks noGrp="1"/>
          </p:cNvSpPr>
          <p:nvPr>
            <p:ph idx="1"/>
          </p:nvPr>
        </p:nvSpPr>
        <p:spPr/>
        <p:txBody>
          <a:bodyPr>
            <a:normAutofit fontScale="77500" lnSpcReduction="20000"/>
          </a:bodyPr>
          <a:lstStyle/>
          <a:p>
            <a:pPr lvl="0" algn="just"/>
            <a:r>
              <a:rPr lang="en-US" dirty="0"/>
              <a:t>The Securities and Exchange Board of India tightened disclosure standards for credit rating agencies while assigning ratings to companies and their debt instruments.</a:t>
            </a:r>
          </a:p>
          <a:p>
            <a:pPr lvl="0" algn="just"/>
            <a:r>
              <a:rPr lang="en-US" dirty="0"/>
              <a:t>The regulator directed that rating agencies must now disclose the liquidity position of a company being rated.</a:t>
            </a:r>
          </a:p>
          <a:p>
            <a:pPr lvl="0" algn="just"/>
            <a:r>
              <a:rPr lang="en-US" dirty="0"/>
              <a:t>If the rating is assigned on the assumption of cash inflow, the agencies would need to disclose the source of the funding.</a:t>
            </a:r>
          </a:p>
          <a:p>
            <a:pPr lvl="0" algn="just"/>
            <a:r>
              <a:rPr lang="en-US" dirty="0"/>
              <a:t>Rating agencies must disclose their rating history and how the ratings have transitioned across categories.</a:t>
            </a:r>
          </a:p>
          <a:p>
            <a:pPr lvl="0" algn="just"/>
            <a:r>
              <a:rPr lang="en-US" dirty="0"/>
              <a:t>Credit rating firms will also have to analyze the deterioration of liquidity and also check for asset liability mismatch.</a:t>
            </a:r>
          </a:p>
          <a:p>
            <a:endParaRPr lang="en-US" dirty="0"/>
          </a:p>
        </p:txBody>
      </p:sp>
    </p:spTree>
    <p:extLst>
      <p:ext uri="{BB962C8B-B14F-4D97-AF65-F5344CB8AC3E}">
        <p14:creationId xmlns:p14="http://schemas.microsoft.com/office/powerpoint/2010/main" val="3981095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CRISIL</a:t>
            </a:r>
            <a:r>
              <a:rPr lang="en-US" dirty="0"/>
              <a:t/>
            </a:r>
            <a:br>
              <a:rPr lang="en-US" dirty="0"/>
            </a:br>
            <a:endParaRPr lang="en-US" dirty="0"/>
          </a:p>
        </p:txBody>
      </p:sp>
      <p:sp>
        <p:nvSpPr>
          <p:cNvPr id="3" name="Content Placeholder 2"/>
          <p:cNvSpPr>
            <a:spLocks noGrp="1"/>
          </p:cNvSpPr>
          <p:nvPr>
            <p:ph idx="1"/>
          </p:nvPr>
        </p:nvSpPr>
        <p:spPr/>
        <p:txBody>
          <a:bodyPr>
            <a:normAutofit lnSpcReduction="10000"/>
          </a:bodyPr>
          <a:lstStyle/>
          <a:p>
            <a:pPr lvl="0"/>
            <a:r>
              <a:rPr lang="en-US" dirty="0"/>
              <a:t>This full-service rating agency is the major credit rating agency in India, with a market share of more than 60%.</a:t>
            </a:r>
          </a:p>
          <a:p>
            <a:pPr lvl="0"/>
            <a:r>
              <a:rPr lang="en-US" dirty="0"/>
              <a:t>It is offering its services in financial, manufacturing, service, and SME sectors.</a:t>
            </a:r>
          </a:p>
          <a:p>
            <a:pPr lvl="0"/>
            <a:r>
              <a:rPr lang="en-US" dirty="0"/>
              <a:t>The headquarter of CRISIL is in Mumbai</a:t>
            </a:r>
          </a:p>
          <a:p>
            <a:pPr lvl="0"/>
            <a:r>
              <a:rPr lang="en-US" dirty="0"/>
              <a:t>The majority stake of CRISIL was held by the world’s largest rating agency Standard &amp; Poor’s.</a:t>
            </a:r>
          </a:p>
          <a:p>
            <a:endParaRPr lang="en-US" dirty="0"/>
          </a:p>
        </p:txBody>
      </p:sp>
    </p:spTree>
    <p:extLst>
      <p:ext uri="{BB962C8B-B14F-4D97-AF65-F5344CB8AC3E}">
        <p14:creationId xmlns:p14="http://schemas.microsoft.com/office/powerpoint/2010/main" val="36486524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Credit Analysis and Research Limited Ratings (CARE) Ratings</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lvl="0"/>
            <a:r>
              <a:rPr lang="en-US" dirty="0"/>
              <a:t>Credit Analysis and Research Limited Ratings was established in 1993.</a:t>
            </a:r>
          </a:p>
          <a:p>
            <a:pPr lvl="0"/>
            <a:r>
              <a:rPr lang="en-US" dirty="0"/>
              <a:t>It is supported by </a:t>
            </a:r>
            <a:r>
              <a:rPr lang="en-US" dirty="0" err="1"/>
              <a:t>Canara</a:t>
            </a:r>
            <a:r>
              <a:rPr lang="en-US" dirty="0"/>
              <a:t> Bank, Unit Trust of India (UTI), Industrial Development Bank of India (IDBI), and other financial and lending institutions.</a:t>
            </a:r>
          </a:p>
          <a:p>
            <a:pPr lvl="0"/>
            <a:r>
              <a:rPr lang="en-US" dirty="0"/>
              <a:t>This is considered as the second-largest credit rating company in India.</a:t>
            </a:r>
          </a:p>
          <a:p>
            <a:pPr lvl="0"/>
            <a:r>
              <a:rPr lang="en-US" dirty="0"/>
              <a:t>The headquarter of Credit Analysis and Research Limited Ratings is in Mumbai</a:t>
            </a:r>
          </a:p>
          <a:p>
            <a:endParaRPr lang="en-US" dirty="0"/>
          </a:p>
        </p:txBody>
      </p:sp>
    </p:spTree>
    <p:extLst>
      <p:ext uri="{BB962C8B-B14F-4D97-AF65-F5344CB8AC3E}">
        <p14:creationId xmlns:p14="http://schemas.microsoft.com/office/powerpoint/2010/main" val="30221011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Small and Medium Enterprises Rating Agency (SMERA)</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It is a rating agency entirely created for the rating of Small Medium Enterprises.</a:t>
            </a:r>
          </a:p>
          <a:p>
            <a:pPr lvl="0"/>
            <a:r>
              <a:rPr lang="en-US" dirty="0"/>
              <a:t>It is a joint enterprise by SIDBI, Dun &amp; Bradstreet Information Services India Private Limited (D&amp;B), and some chief banks in India.</a:t>
            </a:r>
          </a:p>
          <a:p>
            <a:pPr lvl="0"/>
            <a:r>
              <a:rPr lang="en-US" dirty="0"/>
              <a:t>The headquarter of SMERA is in Mumbai</a:t>
            </a:r>
          </a:p>
          <a:p>
            <a:pPr lvl="0"/>
            <a:r>
              <a:rPr lang="en-US" dirty="0"/>
              <a:t>It has accomplished 7000 ratings.</a:t>
            </a:r>
          </a:p>
          <a:p>
            <a:endParaRPr lang="en-US" dirty="0"/>
          </a:p>
        </p:txBody>
      </p:sp>
    </p:spTree>
    <p:extLst>
      <p:ext uri="{BB962C8B-B14F-4D97-AF65-F5344CB8AC3E}">
        <p14:creationId xmlns:p14="http://schemas.microsoft.com/office/powerpoint/2010/main" val="10959830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ONICRA Credit Rating Agency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lvl="0"/>
            <a:r>
              <a:rPr lang="en-US" dirty="0"/>
              <a:t>It was incorporated by Mr. </a:t>
            </a:r>
            <a:r>
              <a:rPr lang="en-US" dirty="0" err="1"/>
              <a:t>Sonu</a:t>
            </a:r>
            <a:r>
              <a:rPr lang="en-US" dirty="0"/>
              <a:t> </a:t>
            </a:r>
            <a:r>
              <a:rPr lang="en-US" dirty="0" err="1"/>
              <a:t>Mirchandani</a:t>
            </a:r>
            <a:r>
              <a:rPr lang="en-US" dirty="0"/>
              <a:t> in 1993</a:t>
            </a:r>
          </a:p>
          <a:p>
            <a:pPr lvl="0"/>
            <a:r>
              <a:rPr lang="en-US" dirty="0"/>
              <a:t>It investigates data and arranges for possible rating solutions for Small and Medium Enterprises and Individuals.</a:t>
            </a:r>
          </a:p>
          <a:p>
            <a:pPr lvl="0"/>
            <a:r>
              <a:rPr lang="en-US" dirty="0"/>
              <a:t>The headquarter of ONICRA Credit Rating Agency is located in Gurgaon</a:t>
            </a:r>
          </a:p>
          <a:p>
            <a:pPr lvl="0"/>
            <a:r>
              <a:rPr lang="en-US" dirty="0"/>
              <a:t>It has a broad experience in performing a wide range of areas such as Accounting, Finance, Back-end Management, Analytics, and Customer Relations. It has rated more than 2500 SMEs.</a:t>
            </a:r>
          </a:p>
          <a:p>
            <a:endParaRPr lang="en-US" dirty="0"/>
          </a:p>
        </p:txBody>
      </p:sp>
    </p:spTree>
    <p:extLst>
      <p:ext uri="{BB962C8B-B14F-4D97-AF65-F5344CB8AC3E}">
        <p14:creationId xmlns:p14="http://schemas.microsoft.com/office/powerpoint/2010/main" val="32576759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Fitch (India Ratings &amp; Research)</a:t>
            </a:r>
            <a:r>
              <a:rPr lang="en-US" dirty="0"/>
              <a:t/>
            </a:r>
            <a:br>
              <a:rPr lang="en-US" dirty="0"/>
            </a:br>
            <a:endParaRPr lang="en-US" dirty="0"/>
          </a:p>
        </p:txBody>
      </p:sp>
      <p:sp>
        <p:nvSpPr>
          <p:cNvPr id="3" name="Content Placeholder 2"/>
          <p:cNvSpPr>
            <a:spLocks noGrp="1"/>
          </p:cNvSpPr>
          <p:nvPr>
            <p:ph idx="1"/>
          </p:nvPr>
        </p:nvSpPr>
        <p:spPr/>
        <p:txBody>
          <a:bodyPr/>
          <a:lstStyle/>
          <a:p>
            <a:pPr lvl="0"/>
            <a:r>
              <a:rPr lang="en-US" dirty="0"/>
              <a:t>Fitch Ratings is a global rating agency dedicated to providing the world’s credit markets with independent and prospective credit opinions, research, and data.</a:t>
            </a:r>
          </a:p>
          <a:p>
            <a:pPr lvl="0"/>
            <a:r>
              <a:rPr lang="en-US" dirty="0"/>
              <a:t>The headquarter of Fitch Ratings is in Mumbai.</a:t>
            </a:r>
          </a:p>
          <a:p>
            <a:endParaRPr lang="en-US" dirty="0"/>
          </a:p>
        </p:txBody>
      </p:sp>
    </p:spTree>
    <p:extLst>
      <p:ext uri="{BB962C8B-B14F-4D97-AF65-F5344CB8AC3E}">
        <p14:creationId xmlns:p14="http://schemas.microsoft.com/office/powerpoint/2010/main" val="2190869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ICRA</a:t>
            </a:r>
            <a:r>
              <a:rPr lang="en-US" dirty="0" smtClean="0">
                <a:effectLst/>
              </a:rPr>
              <a:t> </a:t>
            </a:r>
            <a:endParaRPr lang="en-US" dirty="0"/>
          </a:p>
        </p:txBody>
      </p:sp>
      <p:sp>
        <p:nvSpPr>
          <p:cNvPr id="3" name="Content Placeholder 2"/>
          <p:cNvSpPr>
            <a:spLocks noGrp="1"/>
          </p:cNvSpPr>
          <p:nvPr>
            <p:ph idx="1"/>
          </p:nvPr>
        </p:nvSpPr>
        <p:spPr/>
        <p:txBody>
          <a:bodyPr/>
          <a:lstStyle/>
          <a:p>
            <a:pPr lvl="0"/>
            <a:r>
              <a:rPr lang="en-US" dirty="0"/>
              <a:t>It was created in 1991 by prominent financial institutions and commercial banks in India with a devoted crew of experts for the MSME sector</a:t>
            </a:r>
          </a:p>
          <a:p>
            <a:pPr lvl="0"/>
            <a:r>
              <a:rPr lang="en-US" dirty="0" err="1"/>
              <a:t>Moodys</a:t>
            </a:r>
            <a:r>
              <a:rPr lang="en-US" dirty="0"/>
              <a:t>, which is considered as the International credit rating agency holds the major share.</a:t>
            </a:r>
          </a:p>
          <a:p>
            <a:endParaRPr lang="en-US" dirty="0"/>
          </a:p>
        </p:txBody>
      </p:sp>
    </p:spTree>
    <p:extLst>
      <p:ext uri="{BB962C8B-B14F-4D97-AF65-F5344CB8AC3E}">
        <p14:creationId xmlns:p14="http://schemas.microsoft.com/office/powerpoint/2010/main" val="42893076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97647" y="1419406"/>
            <a:ext cx="8128000" cy="2677656"/>
          </a:xfrm>
          <a:prstGeom prst="rect">
            <a:avLst/>
          </a:prstGeom>
        </p:spPr>
        <p:txBody>
          <a:bodyPr wrap="square">
            <a:spAutoFit/>
          </a:bodyPr>
          <a:lstStyle/>
          <a:p>
            <a:pPr algn="just"/>
            <a:r>
              <a:rPr lang="en-US" sz="2800" dirty="0"/>
              <a:t>Credit ratings </a:t>
            </a:r>
            <a:r>
              <a:rPr lang="en-US" sz="2800" u="sng" dirty="0"/>
              <a:t>play a crucial role</a:t>
            </a:r>
            <a:r>
              <a:rPr lang="en-US" sz="2800" dirty="0"/>
              <a:t> in </a:t>
            </a:r>
            <a:r>
              <a:rPr lang="en-US" sz="2800" u="sng" dirty="0"/>
              <a:t>assessing the default risk</a:t>
            </a:r>
            <a:r>
              <a:rPr lang="en-US" sz="2800" dirty="0"/>
              <a:t> of an investment. In general, a credit rating is an evaluation of the creditworthiness of a borrower, issuer, or security. Credit ratings are used by investors, banks, and other </a:t>
            </a:r>
            <a:r>
              <a:rPr lang="en-US" sz="2800" u="sng" dirty="0"/>
              <a:t>financial institutions to determine</a:t>
            </a:r>
            <a:r>
              <a:rPr lang="en-US" sz="2800" dirty="0"/>
              <a:t> the likelihood of default</a:t>
            </a:r>
            <a:r>
              <a:rPr lang="en-US" sz="2800" dirty="0" smtClean="0">
                <a:effectLst/>
              </a:rPr>
              <a:t> </a:t>
            </a:r>
            <a:endParaRPr lang="en-US" sz="2800" dirty="0"/>
          </a:p>
        </p:txBody>
      </p:sp>
    </p:spTree>
    <p:extLst>
      <p:ext uri="{BB962C8B-B14F-4D97-AF65-F5344CB8AC3E}">
        <p14:creationId xmlns:p14="http://schemas.microsoft.com/office/powerpoint/2010/main" val="14809479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Week 2: Learning Objectives</a:t>
            </a:r>
            <a:endParaRPr lang="en-US"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The basic objective is to </a:t>
            </a:r>
            <a:r>
              <a:rPr lang="en-US" dirty="0" smtClean="0"/>
              <a:t>understand the basics of fixed incom</a:t>
            </a:r>
            <a:r>
              <a:rPr lang="en-US" dirty="0" smtClean="0"/>
              <a:t>e securities. The aim is to share the concepts of Bond characteristics and types of Bonds. Default risk pertaining to fixed income securities will be discussed and credit rating agencies and their rating mechanism will also be shared with learners. </a:t>
            </a:r>
            <a:endParaRPr lang="en-US" dirty="0" smtClean="0"/>
          </a:p>
          <a:p>
            <a:pPr marL="0" indent="0" algn="just">
              <a:buNone/>
            </a:pPr>
            <a:endParaRPr lang="en-US" dirty="0"/>
          </a:p>
          <a:p>
            <a:pPr marL="0" indent="0" algn="just">
              <a:buNone/>
            </a:pPr>
            <a:endParaRPr lang="en-US" dirty="0" smtClean="0"/>
          </a:p>
          <a:p>
            <a:pPr marL="0" indent="0" algn="just">
              <a:buNone/>
            </a:pPr>
            <a:r>
              <a:rPr lang="en-US" dirty="0" smtClean="0"/>
              <a:t> </a:t>
            </a:r>
            <a:endParaRPr lang="en-US" dirty="0"/>
          </a:p>
        </p:txBody>
      </p:sp>
    </p:spTree>
    <p:extLst>
      <p:ext uri="{BB962C8B-B14F-4D97-AF65-F5344CB8AC3E}">
        <p14:creationId xmlns:p14="http://schemas.microsoft.com/office/powerpoint/2010/main" val="21723433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Outcome</a:t>
            </a:r>
            <a:endParaRPr lang="en-US" dirty="0"/>
          </a:p>
        </p:txBody>
      </p:sp>
      <p:sp>
        <p:nvSpPr>
          <p:cNvPr id="3" name="Content Placeholder 2"/>
          <p:cNvSpPr>
            <a:spLocks noGrp="1"/>
          </p:cNvSpPr>
          <p:nvPr>
            <p:ph idx="1"/>
          </p:nvPr>
        </p:nvSpPr>
        <p:spPr/>
        <p:txBody>
          <a:bodyPr/>
          <a:lstStyle/>
          <a:p>
            <a:pPr marL="0" indent="0" algn="just">
              <a:buNone/>
            </a:pPr>
            <a:r>
              <a:rPr lang="en-IN" dirty="0" smtClean="0"/>
              <a:t>Learners </a:t>
            </a:r>
            <a:r>
              <a:rPr lang="en-IN" dirty="0"/>
              <a:t>will learn about the time value of money concepts and basics of  fixed income securities. Bond yield calculations will be learnt by them. Knowledge about default risk and credit rating agencies will also be gained.</a:t>
            </a:r>
            <a:endParaRPr lang="en-US" dirty="0"/>
          </a:p>
          <a:p>
            <a:pPr marL="0" indent="0">
              <a:buNone/>
            </a:pPr>
            <a:endParaRPr lang="en-US" dirty="0"/>
          </a:p>
        </p:txBody>
      </p:sp>
    </p:spTree>
    <p:extLst>
      <p:ext uri="{BB962C8B-B14F-4D97-AF65-F5344CB8AC3E}">
        <p14:creationId xmlns:p14="http://schemas.microsoft.com/office/powerpoint/2010/main" val="3709189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Meaning of bonds</a:t>
            </a:r>
            <a:endParaRPr lang="en-US" dirty="0"/>
          </a:p>
        </p:txBody>
      </p:sp>
      <p:sp>
        <p:nvSpPr>
          <p:cNvPr id="3" name="Content Placeholder 2"/>
          <p:cNvSpPr>
            <a:spLocks noGrp="1"/>
          </p:cNvSpPr>
          <p:nvPr>
            <p:ph idx="1"/>
          </p:nvPr>
        </p:nvSpPr>
        <p:spPr/>
        <p:txBody>
          <a:bodyPr>
            <a:normAutofit fontScale="85000" lnSpcReduction="10000"/>
          </a:bodyPr>
          <a:lstStyle/>
          <a:p>
            <a:r>
              <a:rPr lang="en-US" dirty="0"/>
              <a:t>Bonds are issued by organizations generally for more than one year to raise money by borrowing. A bond is a fixed income instrument representing a loan made by an investor to a borrower (typically corporate or governmental). </a:t>
            </a:r>
          </a:p>
          <a:p>
            <a:endParaRPr lang="en-US" dirty="0"/>
          </a:p>
          <a:p>
            <a:endParaRPr lang="en-US" dirty="0"/>
          </a:p>
          <a:p>
            <a:r>
              <a:rPr lang="en-US" dirty="0"/>
              <a:t>Bonds refer to high-security debt instruments that enable an entity to raise funds and fulfill capital requirements. It is a category of debt that borrowers avail from individual investors for a specified tenure.</a:t>
            </a:r>
          </a:p>
          <a:p>
            <a:endParaRPr lang="en-US" dirty="0"/>
          </a:p>
          <a:p>
            <a:pPr marL="0" indent="0">
              <a:buNone/>
            </a:pPr>
            <a:endParaRPr lang="en-US" dirty="0"/>
          </a:p>
        </p:txBody>
      </p:sp>
    </p:spTree>
    <p:extLst>
      <p:ext uri="{BB962C8B-B14F-4D97-AF65-F5344CB8AC3E}">
        <p14:creationId xmlns:p14="http://schemas.microsoft.com/office/powerpoint/2010/main" val="830671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73685"/>
            <a:ext cx="8229600" cy="1143000"/>
          </a:xfrm>
        </p:spPr>
        <p:txBody>
          <a:bodyPr>
            <a:normAutofit fontScale="90000"/>
          </a:bodyPr>
          <a:lstStyle/>
          <a:p>
            <a:r>
              <a:rPr lang="en-US" b="1" dirty="0"/>
              <a:t>Characteristics of a Bond/Essential features of Bonds</a:t>
            </a:r>
            <a:br>
              <a:rPr lang="en-US" b="1" dirty="0"/>
            </a:br>
            <a:endParaRPr lang="en-US" dirty="0"/>
          </a:p>
        </p:txBody>
      </p:sp>
      <p:sp>
        <p:nvSpPr>
          <p:cNvPr id="3" name="Content Placeholder 2"/>
          <p:cNvSpPr>
            <a:spLocks noGrp="1"/>
          </p:cNvSpPr>
          <p:nvPr>
            <p:ph idx="1"/>
          </p:nvPr>
        </p:nvSpPr>
        <p:spPr/>
        <p:txBody>
          <a:bodyPr>
            <a:normAutofit fontScale="92500" lnSpcReduction="20000"/>
          </a:bodyPr>
          <a:lstStyle/>
          <a:p>
            <a:pPr lvl="0"/>
            <a:endParaRPr lang="en-US" dirty="0" smtClean="0"/>
          </a:p>
          <a:p>
            <a:pPr lvl="0"/>
            <a:endParaRPr lang="en-US" dirty="0"/>
          </a:p>
          <a:p>
            <a:pPr lvl="0" algn="just"/>
            <a:r>
              <a:rPr lang="en-US" dirty="0" smtClean="0"/>
              <a:t>A </a:t>
            </a:r>
            <a:r>
              <a:rPr lang="en-US" dirty="0"/>
              <a:t>bond is generally a form of debt that the investors pay to the issuers for a defined time frame. In a layman’s language, bond holders offer credit to the company issuing the bond.</a:t>
            </a:r>
          </a:p>
          <a:p>
            <a:pPr lvl="0" algn="just"/>
            <a:r>
              <a:rPr lang="en-US" dirty="0"/>
              <a:t>Bonds generally have a fixed maturity date.</a:t>
            </a:r>
          </a:p>
          <a:p>
            <a:pPr lvl="0" algn="just"/>
            <a:r>
              <a:rPr lang="en-US" dirty="0"/>
              <a:t>All bonds repay the principal amount after the maturity date; however, some bonds pay the interest and the principal to the bond holders.</a:t>
            </a:r>
          </a:p>
          <a:p>
            <a:endParaRPr lang="en-US"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66688"/>
            <a:ext cx="20002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3001414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Types of Bonds</a:t>
            </a:r>
            <a:br>
              <a:rPr lang="en-US" b="1" dirty="0"/>
            </a:b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b="1" dirty="0"/>
              <a:t>Fixed Rate Bonds</a:t>
            </a:r>
          </a:p>
          <a:p>
            <a:pPr algn="just"/>
            <a:r>
              <a:rPr lang="en-US" dirty="0"/>
              <a:t>In Fixed Rate Bonds, the interest remains fixed throughout the tenure of the bond. Owing to a constant interest rate, fixed rate bonds are resistant to changes and fluctuations in the market.</a:t>
            </a:r>
          </a:p>
          <a:p>
            <a:pPr lvl="0" algn="just"/>
            <a:r>
              <a:rPr lang="en-US" b="1" dirty="0"/>
              <a:t>Floating Rate Bonds</a:t>
            </a:r>
          </a:p>
          <a:p>
            <a:pPr algn="just"/>
            <a:r>
              <a:rPr lang="en-US" dirty="0"/>
              <a:t>Floating rate bonds have a fluctuating interest rate (coupons) as per the current market reference rate.</a:t>
            </a:r>
          </a:p>
          <a:p>
            <a:endParaRPr lang="en-US"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66688"/>
            <a:ext cx="20002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24166967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Bonds</a:t>
            </a:r>
            <a:endParaRPr lang="en-US" dirty="0"/>
          </a:p>
        </p:txBody>
      </p:sp>
      <p:sp>
        <p:nvSpPr>
          <p:cNvPr id="3" name="Content Placeholder 2"/>
          <p:cNvSpPr>
            <a:spLocks noGrp="1"/>
          </p:cNvSpPr>
          <p:nvPr>
            <p:ph idx="1"/>
          </p:nvPr>
        </p:nvSpPr>
        <p:spPr/>
        <p:txBody>
          <a:bodyPr>
            <a:normAutofit fontScale="77500" lnSpcReduction="20000"/>
          </a:bodyPr>
          <a:lstStyle/>
          <a:p>
            <a:pPr lvl="0" algn="just"/>
            <a:r>
              <a:rPr lang="en-US" b="1" dirty="0"/>
              <a:t>Zero Interest Rate Bonds</a:t>
            </a:r>
          </a:p>
          <a:p>
            <a:pPr algn="just"/>
            <a:r>
              <a:rPr lang="en-US" dirty="0"/>
              <a:t>Zero Interest Rate Bonds do not pay any regular interest to the investors. In such types of bonds, issuers only pay the principal amount to the bond holders.</a:t>
            </a:r>
          </a:p>
          <a:p>
            <a:pPr lvl="0" algn="just"/>
            <a:r>
              <a:rPr lang="en-US" b="1" dirty="0"/>
              <a:t>Inflation Linked Bonds</a:t>
            </a:r>
          </a:p>
          <a:p>
            <a:pPr algn="just"/>
            <a:r>
              <a:rPr lang="en-US" dirty="0"/>
              <a:t>Bonds linked to inflation are called inflation linked bonds. The interest rate of Inflation linked bonds is generally lower than fixed rate bonds.</a:t>
            </a:r>
          </a:p>
          <a:p>
            <a:pPr lvl="0" algn="just"/>
            <a:r>
              <a:rPr lang="en-US" b="1" dirty="0"/>
              <a:t>Perpetual Bonds</a:t>
            </a:r>
          </a:p>
          <a:p>
            <a:pPr algn="just"/>
            <a:r>
              <a:rPr lang="en-US" dirty="0"/>
              <a:t>Bonds with no maturity dates are called perpetual bonds. Holders of perpetual bonds enjoy interest throughout.</a:t>
            </a:r>
            <a:r>
              <a:rPr lang="en-US" dirty="0" smtClean="0">
                <a:effectLst/>
              </a:rPr>
              <a:t> </a:t>
            </a:r>
            <a:endParaRPr lang="en-US"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66688"/>
            <a:ext cx="20002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3506682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Bonds</a:t>
            </a:r>
            <a:endParaRPr lang="en-US" dirty="0"/>
          </a:p>
        </p:txBody>
      </p:sp>
      <p:sp>
        <p:nvSpPr>
          <p:cNvPr id="3" name="Content Placeholder 2"/>
          <p:cNvSpPr>
            <a:spLocks noGrp="1"/>
          </p:cNvSpPr>
          <p:nvPr>
            <p:ph idx="1"/>
          </p:nvPr>
        </p:nvSpPr>
        <p:spPr/>
        <p:txBody>
          <a:bodyPr>
            <a:normAutofit fontScale="70000" lnSpcReduction="20000"/>
          </a:bodyPr>
          <a:lstStyle/>
          <a:p>
            <a:pPr lvl="0"/>
            <a:r>
              <a:rPr lang="en-US" b="1" dirty="0"/>
              <a:t>Subordinated Bonds</a:t>
            </a:r>
          </a:p>
          <a:p>
            <a:r>
              <a:rPr lang="en-US" dirty="0"/>
              <a:t>Bonds that are given less priority than other bonds of the company in cases of a close down are called subordinated bonds. Subordinated bonds are given less importance in liquidation cases than senior bonds, which are paid first.</a:t>
            </a:r>
          </a:p>
          <a:p>
            <a:pPr lvl="0"/>
            <a:r>
              <a:rPr lang="en-US" b="1" dirty="0"/>
              <a:t>Bearer Bonds</a:t>
            </a:r>
          </a:p>
          <a:p>
            <a:r>
              <a:rPr lang="en-US" dirty="0"/>
              <a:t>Bearer Bonds do not carry the name of the bond holder, and anyone who possesses the bond certificate can claim the amount. If the bond certificate gets stolen or misplaced by the bond holder, anyone else with the paper can claim the bond amount.</a:t>
            </a:r>
          </a:p>
          <a:p>
            <a:pPr lvl="0"/>
            <a:r>
              <a:rPr lang="en-US" b="1" dirty="0"/>
              <a:t>War Bonds</a:t>
            </a:r>
          </a:p>
          <a:p>
            <a:r>
              <a:rPr lang="en-US" dirty="0"/>
              <a:t>Any government issues war Bonds to raise funds in cases of war.</a:t>
            </a:r>
          </a:p>
          <a:p>
            <a:pPr marL="0" indent="0">
              <a:buNone/>
            </a:pPr>
            <a:endParaRPr lang="en-US"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66688"/>
            <a:ext cx="20002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485275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Types of Bonds</a:t>
            </a:r>
            <a:endParaRPr lang="en-US" dirty="0"/>
          </a:p>
        </p:txBody>
      </p:sp>
      <p:sp>
        <p:nvSpPr>
          <p:cNvPr id="3" name="Content Placeholder 2"/>
          <p:cNvSpPr>
            <a:spLocks noGrp="1"/>
          </p:cNvSpPr>
          <p:nvPr>
            <p:ph idx="1"/>
          </p:nvPr>
        </p:nvSpPr>
        <p:spPr/>
        <p:txBody>
          <a:bodyPr>
            <a:normAutofit fontScale="62500" lnSpcReduction="20000"/>
          </a:bodyPr>
          <a:lstStyle/>
          <a:p>
            <a:pPr lvl="0" algn="just"/>
            <a:r>
              <a:rPr lang="en-US" b="1" dirty="0"/>
              <a:t>Serial Bonds</a:t>
            </a:r>
          </a:p>
          <a:p>
            <a:pPr algn="just"/>
            <a:r>
              <a:rPr lang="en-US" dirty="0"/>
              <a:t>Bonds maturing over a period of time in installments are called serial bonds.</a:t>
            </a:r>
          </a:p>
          <a:p>
            <a:pPr lvl="0" algn="just"/>
            <a:r>
              <a:rPr lang="en-US" b="1" dirty="0"/>
              <a:t>Climate Bonds</a:t>
            </a:r>
          </a:p>
          <a:p>
            <a:pPr algn="just"/>
            <a:r>
              <a:rPr lang="en-US" dirty="0"/>
              <a:t>Any government issues climate Bonds to raise funds when the country concerned faces any adverse changes in climatic conditions.</a:t>
            </a:r>
          </a:p>
          <a:p>
            <a:pPr lvl="0" algn="just"/>
            <a:r>
              <a:rPr lang="en-US" b="1" dirty="0"/>
              <a:t>Callable bonds</a:t>
            </a:r>
          </a:p>
          <a:p>
            <a:pPr algn="just"/>
            <a:r>
              <a:rPr lang="en-US" dirty="0"/>
              <a:t>Callable bonds are common in finance, but particularly in corporate bonds. The call option allows firms to be more flexible with their interest rates if they fall, and it also allows investors to earn a better return than if they held the bond until maturity. When market interest rates fall, firms can call their existing bonds and sell new bonds at a cheaper rate. In effect, in a period of falling interest rates, a callable bond may be less expensive to the issuer than a regular bond.</a:t>
            </a:r>
          </a:p>
          <a:p>
            <a:pPr marL="0" indent="0">
              <a:buNone/>
            </a:pPr>
            <a:endParaRPr lang="en-US"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965950" y="166688"/>
            <a:ext cx="2000250"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Box 4"/>
          <p:cNvSpPr txBox="1"/>
          <p:nvPr/>
        </p:nvSpPr>
        <p:spPr>
          <a:xfrm>
            <a:off x="90585" y="6289488"/>
            <a:ext cx="8875615" cy="369332"/>
          </a:xfrm>
          <a:prstGeom prst="rect">
            <a:avLst/>
          </a:prstGeom>
          <a:noFill/>
        </p:spPr>
        <p:txBody>
          <a:bodyPr wrap="square" rtlCol="0">
            <a:spAutoFit/>
          </a:bodyPr>
          <a:lstStyle/>
          <a:p>
            <a:r>
              <a:rPr lang="en-US" dirty="0" err="1" smtClean="0"/>
              <a:t>B.Com</a:t>
            </a:r>
            <a:r>
              <a:rPr lang="en-US" dirty="0" smtClean="0"/>
              <a:t> (H) </a:t>
            </a:r>
            <a:r>
              <a:rPr lang="en-US" dirty="0"/>
              <a:t>VI Semester                                                                       </a:t>
            </a:r>
            <a:r>
              <a:rPr lang="en-US" dirty="0" smtClean="0"/>
              <a:t>    Fundamentals of Investment                                                                            </a:t>
            </a:r>
            <a:endParaRPr lang="en-US" dirty="0"/>
          </a:p>
        </p:txBody>
      </p:sp>
    </p:spTree>
    <p:extLst>
      <p:ext uri="{BB962C8B-B14F-4D97-AF65-F5344CB8AC3E}">
        <p14:creationId xmlns:p14="http://schemas.microsoft.com/office/powerpoint/2010/main" val="40852830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Risk</a:t>
            </a:r>
            <a:endParaRPr lang="en-US" dirty="0"/>
          </a:p>
        </p:txBody>
      </p:sp>
      <p:sp>
        <p:nvSpPr>
          <p:cNvPr id="3" name="Content Placeholder 2"/>
          <p:cNvSpPr>
            <a:spLocks noGrp="1"/>
          </p:cNvSpPr>
          <p:nvPr>
            <p:ph idx="1"/>
          </p:nvPr>
        </p:nvSpPr>
        <p:spPr/>
        <p:txBody>
          <a:bodyPr/>
          <a:lstStyle/>
          <a:p>
            <a:pPr marL="0" indent="0" algn="just">
              <a:buNone/>
            </a:pPr>
            <a:r>
              <a:rPr lang="en-US" dirty="0" smtClean="0"/>
              <a:t>It is also known as credit risk, refers to the possibility that a borrower will fail to meet their obligations in accordance with agreed terms. For lenders and investors, this means there’s a risk that the borrower may not pay back a loan or meet interest payments, resulting in financial losses. </a:t>
            </a:r>
            <a:endParaRPr lang="en-US" dirty="0"/>
          </a:p>
        </p:txBody>
      </p:sp>
    </p:spTree>
    <p:extLst>
      <p:ext uri="{BB962C8B-B14F-4D97-AF65-F5344CB8AC3E}">
        <p14:creationId xmlns:p14="http://schemas.microsoft.com/office/powerpoint/2010/main" val="4094652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73</TotalTime>
  <Words>1413</Words>
  <Application>Microsoft Macintosh PowerPoint</Application>
  <PresentationFormat>On-screen Show (4:3)</PresentationFormat>
  <Paragraphs>92</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Course Name: Fundamentals of Investment </vt:lpstr>
      <vt:lpstr>Week 2: Learning Objectives</vt:lpstr>
      <vt:lpstr>Meaning of bonds</vt:lpstr>
      <vt:lpstr>Characteristics of a Bond/Essential features of Bonds </vt:lpstr>
      <vt:lpstr>Types of Bonds </vt:lpstr>
      <vt:lpstr>Types of Bonds</vt:lpstr>
      <vt:lpstr>Types of Bonds</vt:lpstr>
      <vt:lpstr>Types of Bonds</vt:lpstr>
      <vt:lpstr>Default Risk</vt:lpstr>
      <vt:lpstr>What is a Credit Rating? </vt:lpstr>
      <vt:lpstr>What are Credit Rating Agencies? </vt:lpstr>
      <vt:lpstr>SEBI’s Detection for CRAs </vt:lpstr>
      <vt:lpstr>CRISIL </vt:lpstr>
      <vt:lpstr>Credit Analysis and Research Limited Ratings (CARE) Ratings </vt:lpstr>
      <vt:lpstr>Small and Medium Enterprises Rating Agency (SMERA) </vt:lpstr>
      <vt:lpstr>ONICRA Credit Rating Agency </vt:lpstr>
      <vt:lpstr>Fitch (India Ratings &amp; Research) </vt:lpstr>
      <vt:lpstr>ICRA </vt:lpstr>
      <vt:lpstr>PowerPoint Presentation</vt:lpstr>
      <vt:lpstr>Learning Outcome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Mukul</dc:creator>
  <cp:lastModifiedBy>Mukul</cp:lastModifiedBy>
  <cp:revision>7</cp:revision>
  <dcterms:created xsi:type="dcterms:W3CDTF">2024-04-17T08:01:49Z</dcterms:created>
  <dcterms:modified xsi:type="dcterms:W3CDTF">2024-04-17T17:01:36Z</dcterms:modified>
</cp:coreProperties>
</file>